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0" r:id="rId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29CC7"/>
    <a:srgbClr val="FAC360"/>
    <a:srgbClr val="F06A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94660"/>
  </p:normalViewPr>
  <p:slideViewPr>
    <p:cSldViewPr snapToGrid="0">
      <p:cViewPr varScale="1">
        <p:scale>
          <a:sx n="108" d="100"/>
          <a:sy n="108" d="100"/>
        </p:scale>
        <p:origin x="42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4C2E4B-D628-65E3-4719-F09EBA770B2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0C78D00-0DFC-51AD-7091-5B3A73050E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F517628-D4E6-FCF5-E187-917E935E1216}"/>
              </a:ext>
            </a:extLst>
          </p:cNvPr>
          <p:cNvSpPr>
            <a:spLocks noGrp="1"/>
          </p:cNvSpPr>
          <p:nvPr>
            <p:ph type="dt" sz="half" idx="10"/>
          </p:nvPr>
        </p:nvSpPr>
        <p:spPr/>
        <p:txBody>
          <a:bodyPr/>
          <a:lstStyle/>
          <a:p>
            <a:fld id="{CF8379BF-2691-4CEC-9F69-75F686CCE79B}"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4671A929-D8ED-EE25-045E-E1AFED452DC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30421D7-06C3-8B1B-F306-AC0C23EAD67F}"/>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1199395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F3C7A8-7A79-F3D0-CFF5-1470FF7A848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462F682-0DE3-A2BD-A154-407D271D2E4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C91C2D9-0C89-5026-74EB-AD0F8D2D6BBF}"/>
              </a:ext>
            </a:extLst>
          </p:cNvPr>
          <p:cNvSpPr>
            <a:spLocks noGrp="1"/>
          </p:cNvSpPr>
          <p:nvPr>
            <p:ph type="dt" sz="half" idx="10"/>
          </p:nvPr>
        </p:nvSpPr>
        <p:spPr/>
        <p:txBody>
          <a:bodyPr/>
          <a:lstStyle/>
          <a:p>
            <a:fld id="{CF8379BF-2691-4CEC-9F69-75F686CCE79B}"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B282DC22-AEC3-2779-D824-86A501D8DD1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A932C3A-C8E3-0EAD-C56E-930A2851D8F2}"/>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2763817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0C51EAF-A6C9-3EB6-888A-46C0D60228E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042A45D-6ABB-960B-2EC9-0BF56D3EE34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E23BB4C-7B4E-659A-A081-7DEF77710F33}"/>
              </a:ext>
            </a:extLst>
          </p:cNvPr>
          <p:cNvSpPr>
            <a:spLocks noGrp="1"/>
          </p:cNvSpPr>
          <p:nvPr>
            <p:ph type="dt" sz="half" idx="10"/>
          </p:nvPr>
        </p:nvSpPr>
        <p:spPr/>
        <p:txBody>
          <a:bodyPr/>
          <a:lstStyle/>
          <a:p>
            <a:fld id="{CF8379BF-2691-4CEC-9F69-75F686CCE79B}"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5CD57DE5-047D-8007-5F63-9DC46128DC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61906C0-7D1A-E260-06AD-F8FE43E30870}"/>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3451831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27FF1B6-339C-A1A0-EC6F-91053B74614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F294C94-986C-74D5-DF70-492A3FA2548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3A452C5-6AEF-40C0-C06C-DDB6D3D52D28}"/>
              </a:ext>
            </a:extLst>
          </p:cNvPr>
          <p:cNvSpPr>
            <a:spLocks noGrp="1"/>
          </p:cNvSpPr>
          <p:nvPr>
            <p:ph type="dt" sz="half" idx="10"/>
          </p:nvPr>
        </p:nvSpPr>
        <p:spPr/>
        <p:txBody>
          <a:bodyPr/>
          <a:lstStyle/>
          <a:p>
            <a:fld id="{CF8379BF-2691-4CEC-9F69-75F686CCE79B}"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CCF0012C-5CFF-77AD-115D-2A3BBE7939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52F5A4F-7C1C-FB9F-9405-C39C1D54BB63}"/>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114310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E2E2E3-A89B-DE87-ABA3-3DE73E603F7F}"/>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0FC499E-7DFC-3F13-B481-B92A31A282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86804AE-D0E7-BCC2-3C90-FE3B6646E959}"/>
              </a:ext>
            </a:extLst>
          </p:cNvPr>
          <p:cNvSpPr>
            <a:spLocks noGrp="1"/>
          </p:cNvSpPr>
          <p:nvPr>
            <p:ph type="dt" sz="half" idx="10"/>
          </p:nvPr>
        </p:nvSpPr>
        <p:spPr/>
        <p:txBody>
          <a:bodyPr/>
          <a:lstStyle/>
          <a:p>
            <a:fld id="{CF8379BF-2691-4CEC-9F69-75F686CCE79B}"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AE4699A3-180C-5F7A-EEF6-91D3A15ECB1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7881DE4-6F58-3E03-290B-F3730B35A969}"/>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4133347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58C3A3-D770-FFDF-A0EB-90D4D870CED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A367EE5-10E1-C139-07C1-3C233CC2E36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0B14266-CB7A-A5E2-9D61-55DA7C87801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B48FC1D-AFF7-AC63-8503-620FBD8A172F}"/>
              </a:ext>
            </a:extLst>
          </p:cNvPr>
          <p:cNvSpPr>
            <a:spLocks noGrp="1"/>
          </p:cNvSpPr>
          <p:nvPr>
            <p:ph type="dt" sz="half" idx="10"/>
          </p:nvPr>
        </p:nvSpPr>
        <p:spPr/>
        <p:txBody>
          <a:bodyPr/>
          <a:lstStyle/>
          <a:p>
            <a:fld id="{CF8379BF-2691-4CEC-9F69-75F686CCE79B}" type="datetimeFigureOut">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727EEE8D-BC15-44CF-4FA9-4A52FA419F1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9D2892D-A4A7-86C1-1518-94DAB1AE5CA4}"/>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4146183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0C4FAB5-6312-9BA6-520B-C9E82897FDA7}"/>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0936317-F23D-B211-3F63-EC0C49E967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E10A098-FEDF-20E4-F091-30FA354A22F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AA9A2EC-D20D-7205-36C6-84C7C83734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675F853-2A6C-5F9F-209F-64807A911FD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D6DAFBA1-6207-46C5-EA4E-A23EEABA6F0C}"/>
              </a:ext>
            </a:extLst>
          </p:cNvPr>
          <p:cNvSpPr>
            <a:spLocks noGrp="1"/>
          </p:cNvSpPr>
          <p:nvPr>
            <p:ph type="dt" sz="half" idx="10"/>
          </p:nvPr>
        </p:nvSpPr>
        <p:spPr/>
        <p:txBody>
          <a:bodyPr/>
          <a:lstStyle/>
          <a:p>
            <a:fld id="{CF8379BF-2691-4CEC-9F69-75F686CCE79B}" type="datetimeFigureOut">
              <a:rPr kumimoji="1" lang="ja-JP" altLang="en-US" smtClean="0"/>
              <a:t>2025/12/23</a:t>
            </a:fld>
            <a:endParaRPr kumimoji="1" lang="ja-JP" altLang="en-US"/>
          </a:p>
        </p:txBody>
      </p:sp>
      <p:sp>
        <p:nvSpPr>
          <p:cNvPr id="8" name="フッター プレースホルダー 7">
            <a:extLst>
              <a:ext uri="{FF2B5EF4-FFF2-40B4-BE49-F238E27FC236}">
                <a16:creationId xmlns:a16="http://schemas.microsoft.com/office/drawing/2014/main" id="{1EE03379-110C-6E43-0D75-D4A9FCDF132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BE2A8FE-B522-D565-4606-9299E01AEB57}"/>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292088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CE6CAE-5DA4-9F97-2399-7C05D59F306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B62C9BB-1FD6-C2C2-3400-87150005CA87}"/>
              </a:ext>
            </a:extLst>
          </p:cNvPr>
          <p:cNvSpPr>
            <a:spLocks noGrp="1"/>
          </p:cNvSpPr>
          <p:nvPr>
            <p:ph type="dt" sz="half" idx="10"/>
          </p:nvPr>
        </p:nvSpPr>
        <p:spPr/>
        <p:txBody>
          <a:bodyPr/>
          <a:lstStyle/>
          <a:p>
            <a:fld id="{CF8379BF-2691-4CEC-9F69-75F686CCE79B}" type="datetimeFigureOut">
              <a:rPr kumimoji="1" lang="ja-JP" altLang="en-US" smtClean="0"/>
              <a:t>2025/12/23</a:t>
            </a:fld>
            <a:endParaRPr kumimoji="1" lang="ja-JP" altLang="en-US"/>
          </a:p>
        </p:txBody>
      </p:sp>
      <p:sp>
        <p:nvSpPr>
          <p:cNvPr id="4" name="フッター プレースホルダー 3">
            <a:extLst>
              <a:ext uri="{FF2B5EF4-FFF2-40B4-BE49-F238E27FC236}">
                <a16:creationId xmlns:a16="http://schemas.microsoft.com/office/drawing/2014/main" id="{A3E4876A-4E3A-0951-D65E-A2DA1BBBF89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8EEE665-27D0-0917-91D6-25CD91017F63}"/>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3088762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F81C009-5707-CFBC-3C08-A2AF577A48BF}"/>
              </a:ext>
            </a:extLst>
          </p:cNvPr>
          <p:cNvSpPr>
            <a:spLocks noGrp="1"/>
          </p:cNvSpPr>
          <p:nvPr>
            <p:ph type="dt" sz="half" idx="10"/>
          </p:nvPr>
        </p:nvSpPr>
        <p:spPr/>
        <p:txBody>
          <a:bodyPr/>
          <a:lstStyle/>
          <a:p>
            <a:fld id="{CF8379BF-2691-4CEC-9F69-75F686CCE79B}" type="datetimeFigureOut">
              <a:rPr kumimoji="1" lang="ja-JP" altLang="en-US" smtClean="0"/>
              <a:t>2025/12/23</a:t>
            </a:fld>
            <a:endParaRPr kumimoji="1" lang="ja-JP" altLang="en-US"/>
          </a:p>
        </p:txBody>
      </p:sp>
      <p:sp>
        <p:nvSpPr>
          <p:cNvPr id="3" name="フッター プレースホルダー 2">
            <a:extLst>
              <a:ext uri="{FF2B5EF4-FFF2-40B4-BE49-F238E27FC236}">
                <a16:creationId xmlns:a16="http://schemas.microsoft.com/office/drawing/2014/main" id="{B9F2CF0F-89C1-4B88-241E-7CA5352C92A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ECFB78A-D2F9-D5F8-D5C5-C269B0D50188}"/>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4038803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737FAA-7D64-49DA-5C70-1721FEAFEC3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9D04-EA07-1A1D-95AD-63DBBC4E3A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AC4A8B9-23E7-B9CC-DF6A-AE8A36E96B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B558B6C-643D-4E5D-29B1-D755756F7AA1}"/>
              </a:ext>
            </a:extLst>
          </p:cNvPr>
          <p:cNvSpPr>
            <a:spLocks noGrp="1"/>
          </p:cNvSpPr>
          <p:nvPr>
            <p:ph type="dt" sz="half" idx="10"/>
          </p:nvPr>
        </p:nvSpPr>
        <p:spPr/>
        <p:txBody>
          <a:bodyPr/>
          <a:lstStyle/>
          <a:p>
            <a:fld id="{CF8379BF-2691-4CEC-9F69-75F686CCE79B}" type="datetimeFigureOut">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25621491-FB10-D45F-0E34-32F3C8DBC03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69E685A-56E5-131A-C873-7F836690E67F}"/>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4096544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29EF43-0F46-B8EC-E58D-1B618AB93BA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51F8429-7C95-AC6B-2878-16897A5745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4A15EE4-6C67-13C5-BE33-FDB922C65B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28C7F65-6D30-070C-3E08-26488654A9C4}"/>
              </a:ext>
            </a:extLst>
          </p:cNvPr>
          <p:cNvSpPr>
            <a:spLocks noGrp="1"/>
          </p:cNvSpPr>
          <p:nvPr>
            <p:ph type="dt" sz="half" idx="10"/>
          </p:nvPr>
        </p:nvSpPr>
        <p:spPr/>
        <p:txBody>
          <a:bodyPr/>
          <a:lstStyle/>
          <a:p>
            <a:fld id="{CF8379BF-2691-4CEC-9F69-75F686CCE79B}" type="datetimeFigureOut">
              <a:rPr kumimoji="1" lang="ja-JP" altLang="en-US" smtClean="0"/>
              <a:t>2025/12/23</a:t>
            </a:fld>
            <a:endParaRPr kumimoji="1" lang="ja-JP" altLang="en-US"/>
          </a:p>
        </p:txBody>
      </p:sp>
      <p:sp>
        <p:nvSpPr>
          <p:cNvPr id="6" name="フッター プレースホルダー 5">
            <a:extLst>
              <a:ext uri="{FF2B5EF4-FFF2-40B4-BE49-F238E27FC236}">
                <a16:creationId xmlns:a16="http://schemas.microsoft.com/office/drawing/2014/main" id="{48FFC08D-96A1-E8E5-E2D7-0AFB1D9BC3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0269626-335C-7577-F743-A424385BA0E2}"/>
              </a:ext>
            </a:extLst>
          </p:cNvPr>
          <p:cNvSpPr>
            <a:spLocks noGrp="1"/>
          </p:cNvSpPr>
          <p:nvPr>
            <p:ph type="sldNum" sz="quarter" idx="12"/>
          </p:nvPr>
        </p:nvSpPr>
        <p:spPr/>
        <p:txBody>
          <a:body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2204826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DACCED3-E419-5035-B3C5-A38110697F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AE28FCF-B09C-1419-1F29-D7CB22F4F2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3EB5CE6-E905-30CF-EAAB-BE868DA850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8379BF-2691-4CEC-9F69-75F686CCE79B}" type="datetimeFigureOut">
              <a:rPr kumimoji="1" lang="ja-JP" altLang="en-US" smtClean="0"/>
              <a:t>2025/12/23</a:t>
            </a:fld>
            <a:endParaRPr kumimoji="1" lang="ja-JP" altLang="en-US"/>
          </a:p>
        </p:txBody>
      </p:sp>
      <p:sp>
        <p:nvSpPr>
          <p:cNvPr id="5" name="フッター プレースホルダー 4">
            <a:extLst>
              <a:ext uri="{FF2B5EF4-FFF2-40B4-BE49-F238E27FC236}">
                <a16:creationId xmlns:a16="http://schemas.microsoft.com/office/drawing/2014/main" id="{D1036B92-B8FE-82F0-DDDE-E7A5ECE107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FE684F9-8E89-9C36-D1FF-693C63CD61C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193206-CAFC-4680-AA4F-5F4E8E58ED99}" type="slidenum">
              <a:rPr kumimoji="1" lang="ja-JP" altLang="en-US" smtClean="0"/>
              <a:t>‹#›</a:t>
            </a:fld>
            <a:endParaRPr kumimoji="1" lang="ja-JP" altLang="en-US"/>
          </a:p>
        </p:txBody>
      </p:sp>
    </p:spTree>
    <p:extLst>
      <p:ext uri="{BB962C8B-B14F-4D97-AF65-F5344CB8AC3E}">
        <p14:creationId xmlns:p14="http://schemas.microsoft.com/office/powerpoint/2010/main" val="41652053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D48F34-B042-4D3E-DC37-7F69FF40834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B4EC5E2-EDFB-BD5D-179A-49B7960A2EE1}"/>
              </a:ext>
            </a:extLst>
          </p:cNvPr>
          <p:cNvSpPr>
            <a:spLocks noGrp="1"/>
          </p:cNvSpPr>
          <p:nvPr>
            <p:ph type="title"/>
          </p:nvPr>
        </p:nvSpPr>
        <p:spPr>
          <a:xfrm>
            <a:off x="612559" y="87548"/>
            <a:ext cx="3919303" cy="1468877"/>
          </a:xfrm>
        </p:spPr>
        <p:txBody>
          <a:bodyPr>
            <a:normAutofit/>
          </a:bodyPr>
          <a:lstStyle/>
          <a:p>
            <a:r>
              <a:rPr lang="ja-JP" altLang="en-US" b="1" dirty="0"/>
              <a:t>白玉注射・点滴</a:t>
            </a:r>
            <a:br>
              <a:rPr lang="ja-JP" altLang="en-US" dirty="0"/>
            </a:br>
            <a:br>
              <a:rPr kumimoji="1" lang="en-US" altLang="ja-JP" dirty="0"/>
            </a:br>
            <a:endParaRPr kumimoji="1" lang="ja-JP" altLang="en-US" dirty="0"/>
          </a:p>
        </p:txBody>
      </p:sp>
      <p:sp>
        <p:nvSpPr>
          <p:cNvPr id="3" name="字幕 2">
            <a:extLst>
              <a:ext uri="{FF2B5EF4-FFF2-40B4-BE49-F238E27FC236}">
                <a16:creationId xmlns:a16="http://schemas.microsoft.com/office/drawing/2014/main" id="{7843C3A9-5FA9-3A49-500E-358BA7F03E44}"/>
              </a:ext>
            </a:extLst>
          </p:cNvPr>
          <p:cNvSpPr>
            <a:spLocks noGrp="1"/>
          </p:cNvSpPr>
          <p:nvPr>
            <p:ph idx="1"/>
          </p:nvPr>
        </p:nvSpPr>
        <p:spPr>
          <a:xfrm>
            <a:off x="5609320" y="750447"/>
            <a:ext cx="6393290" cy="4709320"/>
          </a:xfrm>
          <a:ln w="57150"/>
        </p:spPr>
        <p:style>
          <a:lnRef idx="2">
            <a:schemeClr val="accent4"/>
          </a:lnRef>
          <a:fillRef idx="1">
            <a:schemeClr val="lt1"/>
          </a:fillRef>
          <a:effectRef idx="0">
            <a:schemeClr val="accent4"/>
          </a:effectRef>
          <a:fontRef idx="minor">
            <a:schemeClr val="dk1"/>
          </a:fontRef>
        </p:style>
        <p:txBody>
          <a:bodyPr>
            <a:normAutofit/>
          </a:bodyPr>
          <a:lstStyle/>
          <a:p>
            <a:pPr marL="0" indent="0">
              <a:buNone/>
            </a:pPr>
            <a:r>
              <a:rPr lang="ja-JP" altLang="en-US" sz="1600" b="1" dirty="0">
                <a:latin typeface="HGPｺﾞｼｯｸE" panose="020B0900000000000000" pitchFamily="50" charset="-128"/>
                <a:ea typeface="HGPｺﾞｼｯｸE" panose="020B0900000000000000" pitchFamily="50" charset="-128"/>
              </a:rPr>
              <a:t>治療法</a:t>
            </a:r>
            <a:endParaRPr lang="en-US" altLang="ja-JP" sz="1600" b="1" dirty="0">
              <a:latin typeface="HGPｺﾞｼｯｸE" panose="020B0900000000000000" pitchFamily="50" charset="-128"/>
              <a:ea typeface="HGPｺﾞｼｯｸE" panose="020B0900000000000000" pitchFamily="50" charset="-128"/>
            </a:endParaRPr>
          </a:p>
          <a:p>
            <a:pPr marL="0" indent="0">
              <a:buNone/>
            </a:pPr>
            <a:r>
              <a:rPr lang="ja-JP" altLang="en-US" sz="1400" dirty="0">
                <a:latin typeface="HGPｺﾞｼｯｸE" panose="020B0900000000000000" pitchFamily="50" charset="-128"/>
                <a:ea typeface="HGPｺﾞｼｯｸE" panose="020B0900000000000000" pitchFamily="50" charset="-128"/>
              </a:rPr>
              <a:t>簡単なヒアリングを行い投与間隔と使用する薬剤の量を決めて注射や点滴で投与します。　　　　　　　　　　　　　　　　　　　　　　　　　　　　　　　　　　　　　　　　　　　　　　　　　当院ではグルタチオン注射液、ビタミン</a:t>
            </a:r>
            <a:r>
              <a:rPr lang="en-US" altLang="ja-JP" sz="1400" dirty="0">
                <a:latin typeface="HGPｺﾞｼｯｸE" panose="020B0900000000000000" pitchFamily="50" charset="-128"/>
                <a:ea typeface="HGPｺﾞｼｯｸE" panose="020B0900000000000000" pitchFamily="50" charset="-128"/>
              </a:rPr>
              <a:t>C</a:t>
            </a:r>
            <a:r>
              <a:rPr lang="ja-JP" altLang="en-US" sz="1400" dirty="0">
                <a:latin typeface="HGPｺﾞｼｯｸE" panose="020B0900000000000000" pitchFamily="50" charset="-128"/>
                <a:ea typeface="HGPｺﾞｼｯｸE" panose="020B0900000000000000" pitchFamily="50" charset="-128"/>
              </a:rPr>
              <a:t>注射液を使用します。　　</a:t>
            </a:r>
            <a:endParaRPr kumimoji="1" lang="en-US" altLang="ja-JP" sz="1400" dirty="0">
              <a:latin typeface="HGPｺﾞｼｯｸE" panose="020B0900000000000000" pitchFamily="50" charset="-128"/>
              <a:ea typeface="HGPｺﾞｼｯｸE" panose="020B0900000000000000" pitchFamily="50" charset="-128"/>
            </a:endParaRPr>
          </a:p>
          <a:p>
            <a:pPr marL="0" indent="0">
              <a:buNone/>
            </a:pPr>
            <a:r>
              <a:rPr lang="ja-JP" altLang="en-US" sz="1400" dirty="0">
                <a:latin typeface="HGPｺﾞｼｯｸE" panose="020B0900000000000000" pitchFamily="50" charset="-128"/>
                <a:ea typeface="HGPｺﾞｼｯｸE" panose="020B0900000000000000" pitchFamily="50" charset="-128"/>
              </a:rPr>
              <a:t>簡単な問診と注射のみとなり、かかる時間は　</a:t>
            </a:r>
            <a:r>
              <a:rPr lang="en-US" altLang="ja-JP" sz="1400" dirty="0">
                <a:latin typeface="HGPｺﾞｼｯｸE" panose="020B0900000000000000" pitchFamily="50" charset="-128"/>
                <a:ea typeface="HGPｺﾞｼｯｸE" panose="020B0900000000000000" pitchFamily="50" charset="-128"/>
              </a:rPr>
              <a:t>15</a:t>
            </a:r>
            <a:r>
              <a:rPr lang="ja-JP" altLang="en-US" sz="1400" dirty="0">
                <a:latin typeface="HGPｺﾞｼｯｸE" panose="020B0900000000000000" pitchFamily="50" charset="-128"/>
                <a:ea typeface="HGPｺﾞｼｯｸE" panose="020B0900000000000000" pitchFamily="50" charset="-128"/>
              </a:rPr>
              <a:t>分程度です。　</a:t>
            </a:r>
            <a:endParaRPr lang="en-US" altLang="ja-JP" sz="1400" dirty="0">
              <a:latin typeface="HGPｺﾞｼｯｸE" panose="020B0900000000000000" pitchFamily="50" charset="-128"/>
              <a:ea typeface="HGPｺﾞｼｯｸE" panose="020B0900000000000000" pitchFamily="50" charset="-128"/>
            </a:endParaRPr>
          </a:p>
          <a:p>
            <a:pPr marL="0" indent="0">
              <a:buNone/>
            </a:pPr>
            <a:r>
              <a:rPr lang="ja-JP" altLang="en-US" sz="1400" dirty="0">
                <a:latin typeface="HGPｺﾞｼｯｸE" panose="020B0900000000000000" pitchFamily="50" charset="-128"/>
                <a:ea typeface="HGPｺﾞｼｯｸE" panose="020B0900000000000000" pitchFamily="50" charset="-128"/>
              </a:rPr>
              <a:t>点滴の場合でも</a:t>
            </a:r>
            <a:r>
              <a:rPr lang="en-US" altLang="ja-JP" sz="1400" dirty="0">
                <a:latin typeface="HGPｺﾞｼｯｸE" panose="020B0900000000000000" pitchFamily="50" charset="-128"/>
                <a:ea typeface="HGPｺﾞｼｯｸE" panose="020B0900000000000000" pitchFamily="50" charset="-128"/>
              </a:rPr>
              <a:t>30</a:t>
            </a:r>
            <a:r>
              <a:rPr lang="ja-JP" altLang="en-US" sz="1400" dirty="0">
                <a:latin typeface="HGPｺﾞｼｯｸE" panose="020B0900000000000000" pitchFamily="50" charset="-128"/>
                <a:ea typeface="HGPｺﾞｼｯｸE" panose="020B0900000000000000" pitchFamily="50" charset="-128"/>
              </a:rPr>
              <a:t>分程度です。</a:t>
            </a:r>
            <a:endParaRPr lang="en-US" altLang="ja-JP" sz="1400" dirty="0">
              <a:latin typeface="HGPｺﾞｼｯｸE" panose="020B0900000000000000" pitchFamily="50" charset="-128"/>
              <a:ea typeface="HGPｺﾞｼｯｸE" panose="020B0900000000000000" pitchFamily="50" charset="-128"/>
            </a:endParaRPr>
          </a:p>
          <a:p>
            <a:pPr marL="0" indent="0">
              <a:buNone/>
            </a:pPr>
            <a:endParaRPr lang="en-US" altLang="ja-JP" sz="1400" dirty="0">
              <a:latin typeface="HGPｺﾞｼｯｸE" panose="020B0900000000000000" pitchFamily="50" charset="-128"/>
              <a:ea typeface="HGPｺﾞｼｯｸE" panose="020B0900000000000000" pitchFamily="50" charset="-128"/>
            </a:endParaRPr>
          </a:p>
          <a:p>
            <a:pPr marL="0" indent="0">
              <a:buNone/>
            </a:pPr>
            <a:r>
              <a:rPr lang="ja-JP" altLang="en-US" sz="1600" dirty="0">
                <a:latin typeface="HGPｺﾞｼｯｸE" panose="020B0900000000000000" pitchFamily="50" charset="-128"/>
                <a:ea typeface="HGPｺﾞｼｯｸE" panose="020B0900000000000000" pitchFamily="50" charset="-128"/>
              </a:rPr>
              <a:t>料金　</a:t>
            </a:r>
            <a:endParaRPr lang="en-US" altLang="ja-JP" sz="1600" dirty="0">
              <a:latin typeface="HGPｺﾞｼｯｸE" panose="020B0900000000000000" pitchFamily="50" charset="-128"/>
              <a:ea typeface="HGPｺﾞｼｯｸE" panose="020B0900000000000000" pitchFamily="50" charset="-128"/>
            </a:endParaRPr>
          </a:p>
          <a:p>
            <a:pPr marL="0" indent="0">
              <a:buNone/>
            </a:pPr>
            <a:r>
              <a:rPr lang="ja-JP" altLang="en-US" sz="1300" dirty="0">
                <a:latin typeface="HGPｺﾞｼｯｸE" panose="020B0900000000000000" pitchFamily="50" charset="-128"/>
                <a:ea typeface="HGPｺﾞｼｯｸE" panose="020B0900000000000000" pitchFamily="50" charset="-128"/>
              </a:rPr>
              <a:t>白玉注射　　　　　　　　　グルタチオン</a:t>
            </a:r>
            <a:r>
              <a:rPr lang="en-US" altLang="ja-JP" sz="1300" dirty="0">
                <a:latin typeface="HGPｺﾞｼｯｸE" panose="020B0900000000000000" pitchFamily="50" charset="-128"/>
                <a:ea typeface="HGPｺﾞｼｯｸE" panose="020B0900000000000000" pitchFamily="50" charset="-128"/>
              </a:rPr>
              <a:t>400mg</a:t>
            </a:r>
            <a:r>
              <a:rPr lang="ja-JP" altLang="en-US" sz="1300" dirty="0">
                <a:latin typeface="HGPｺﾞｼｯｸE" panose="020B0900000000000000" pitchFamily="50" charset="-128"/>
                <a:ea typeface="HGPｺﾞｼｯｸE" panose="020B0900000000000000" pitchFamily="50" charset="-128"/>
              </a:rPr>
              <a:t>　                        　</a:t>
            </a:r>
            <a:r>
              <a:rPr lang="en-US" altLang="ja-JP" sz="1300" dirty="0">
                <a:latin typeface="HGPｺﾞｼｯｸE" panose="020B0900000000000000" pitchFamily="50" charset="-128"/>
                <a:ea typeface="HGPｺﾞｼｯｸE" panose="020B0900000000000000" pitchFamily="50" charset="-128"/>
              </a:rPr>
              <a:t>1</a:t>
            </a:r>
            <a:r>
              <a:rPr lang="ja-JP" altLang="en-US" sz="1300" dirty="0">
                <a:latin typeface="HGPｺﾞｼｯｸE" panose="020B0900000000000000" pitchFamily="50" charset="-128"/>
                <a:ea typeface="HGPｺﾞｼｯｸE" panose="020B0900000000000000" pitchFamily="50" charset="-128"/>
              </a:rPr>
              <a:t>回　</a:t>
            </a:r>
            <a:r>
              <a:rPr lang="en-US" altLang="ja-JP" sz="1300" dirty="0">
                <a:latin typeface="HGPｺﾞｼｯｸE" panose="020B0900000000000000" pitchFamily="50" charset="-128"/>
                <a:ea typeface="HGPｺﾞｼｯｸE" panose="020B0900000000000000" pitchFamily="50" charset="-128"/>
              </a:rPr>
              <a:t>2,200</a:t>
            </a:r>
            <a:r>
              <a:rPr lang="ja-JP" altLang="en-US" sz="1300" dirty="0">
                <a:latin typeface="HGPｺﾞｼｯｸE" panose="020B0900000000000000" pitchFamily="50" charset="-128"/>
                <a:ea typeface="HGPｺﾞｼｯｸE" panose="020B0900000000000000" pitchFamily="50" charset="-128"/>
              </a:rPr>
              <a:t>円（税込み）</a:t>
            </a:r>
            <a:endParaRPr lang="en-US" altLang="ja-JP" sz="1300" dirty="0">
              <a:latin typeface="HGPｺﾞｼｯｸE" panose="020B0900000000000000" pitchFamily="50" charset="-128"/>
              <a:ea typeface="HGPｺﾞｼｯｸE" panose="020B0900000000000000" pitchFamily="50" charset="-128"/>
            </a:endParaRPr>
          </a:p>
          <a:p>
            <a:pPr marL="0" indent="0">
              <a:buNone/>
            </a:pPr>
            <a:r>
              <a:rPr lang="ja-JP" altLang="en-US" sz="1300" dirty="0">
                <a:latin typeface="HGPｺﾞｼｯｸE" panose="020B0900000000000000" pitchFamily="50" charset="-128"/>
                <a:ea typeface="HGPｺﾞｼｯｸE" panose="020B0900000000000000" pitchFamily="50" charset="-128"/>
              </a:rPr>
              <a:t>白玉注射　　　　　　　　　グルタチオン</a:t>
            </a:r>
            <a:r>
              <a:rPr lang="en-US" altLang="ja-JP" sz="1300" dirty="0">
                <a:latin typeface="HGPｺﾞｼｯｸE" panose="020B0900000000000000" pitchFamily="50" charset="-128"/>
                <a:ea typeface="HGPｺﾞｼｯｸE" panose="020B0900000000000000" pitchFamily="50" charset="-128"/>
              </a:rPr>
              <a:t>600mg</a:t>
            </a:r>
            <a:r>
              <a:rPr lang="ja-JP" altLang="en-US" sz="1300" dirty="0">
                <a:latin typeface="HGPｺﾞｼｯｸE" panose="020B0900000000000000" pitchFamily="50" charset="-128"/>
                <a:ea typeface="HGPｺﾞｼｯｸE" panose="020B0900000000000000" pitchFamily="50" charset="-128"/>
              </a:rPr>
              <a:t>　　                        </a:t>
            </a:r>
            <a:r>
              <a:rPr lang="en-US" altLang="ja-JP" sz="1300" dirty="0">
                <a:latin typeface="HGPｺﾞｼｯｸE" panose="020B0900000000000000" pitchFamily="50" charset="-128"/>
                <a:ea typeface="HGPｺﾞｼｯｸE" panose="020B0900000000000000" pitchFamily="50" charset="-128"/>
              </a:rPr>
              <a:t>1</a:t>
            </a:r>
            <a:r>
              <a:rPr lang="ja-JP" altLang="en-US" sz="1300" dirty="0">
                <a:latin typeface="HGPｺﾞｼｯｸE" panose="020B0900000000000000" pitchFamily="50" charset="-128"/>
                <a:ea typeface="HGPｺﾞｼｯｸE" panose="020B0900000000000000" pitchFamily="50" charset="-128"/>
              </a:rPr>
              <a:t>回　</a:t>
            </a:r>
            <a:r>
              <a:rPr lang="en-US" altLang="ja-JP" sz="1300" dirty="0">
                <a:latin typeface="HGPｺﾞｼｯｸE" panose="020B0900000000000000" pitchFamily="50" charset="-128"/>
                <a:ea typeface="HGPｺﾞｼｯｸE" panose="020B0900000000000000" pitchFamily="50" charset="-128"/>
              </a:rPr>
              <a:t>3,300</a:t>
            </a:r>
            <a:r>
              <a:rPr lang="ja-JP" altLang="en-US" sz="1300" dirty="0">
                <a:latin typeface="HGPｺﾞｼｯｸE" panose="020B0900000000000000" pitchFamily="50" charset="-128"/>
                <a:ea typeface="HGPｺﾞｼｯｸE" panose="020B0900000000000000" pitchFamily="50" charset="-128"/>
              </a:rPr>
              <a:t>円（税込み）</a:t>
            </a:r>
            <a:endParaRPr lang="en-US" altLang="ja-JP" sz="1300" dirty="0">
              <a:latin typeface="HGPｺﾞｼｯｸE" panose="020B0900000000000000" pitchFamily="50" charset="-128"/>
              <a:ea typeface="HGPｺﾞｼｯｸE" panose="020B0900000000000000" pitchFamily="50" charset="-128"/>
            </a:endParaRPr>
          </a:p>
          <a:p>
            <a:pPr marL="0" indent="0">
              <a:buNone/>
            </a:pPr>
            <a:r>
              <a:rPr lang="ja-JP" altLang="en-US" sz="1300" dirty="0">
                <a:latin typeface="HGPｺﾞｼｯｸE" panose="020B0900000000000000" pitchFamily="50" charset="-128"/>
                <a:ea typeface="HGPｺﾞｼｯｸE" panose="020B0900000000000000" pitchFamily="50" charset="-128"/>
              </a:rPr>
              <a:t>白玉注射準ｽﾍﾟｼｬﾙ　　 グルタチオン</a:t>
            </a:r>
            <a:r>
              <a:rPr lang="en-US" altLang="ja-JP" sz="1300" dirty="0">
                <a:latin typeface="HGPｺﾞｼｯｸE" panose="020B0900000000000000" pitchFamily="50" charset="-128"/>
                <a:ea typeface="HGPｺﾞｼｯｸE" panose="020B0900000000000000" pitchFamily="50" charset="-128"/>
              </a:rPr>
              <a:t>400mg</a:t>
            </a:r>
            <a:r>
              <a:rPr lang="ja-JP" altLang="en-US" sz="1300" dirty="0">
                <a:latin typeface="HGPｺﾞｼｯｸE" panose="020B0900000000000000" pitchFamily="50" charset="-128"/>
                <a:ea typeface="HGPｺﾞｼｯｸE" panose="020B0900000000000000" pitchFamily="50" charset="-128"/>
              </a:rPr>
              <a:t>＋ビタミン</a:t>
            </a:r>
            <a:r>
              <a:rPr lang="en-US" altLang="ja-JP" sz="1300" dirty="0">
                <a:latin typeface="HGPｺﾞｼｯｸE" panose="020B0900000000000000" pitchFamily="50" charset="-128"/>
                <a:ea typeface="HGPｺﾞｼｯｸE" panose="020B0900000000000000" pitchFamily="50" charset="-128"/>
              </a:rPr>
              <a:t>C500mg</a:t>
            </a:r>
            <a:r>
              <a:rPr lang="ja-JP" altLang="en-US" sz="1300" dirty="0">
                <a:latin typeface="HGPｺﾞｼｯｸE" panose="020B0900000000000000" pitchFamily="50" charset="-128"/>
                <a:ea typeface="HGPｺﾞｼｯｸE" panose="020B0900000000000000" pitchFamily="50" charset="-128"/>
              </a:rPr>
              <a:t>　 　</a:t>
            </a:r>
            <a:r>
              <a:rPr lang="en-US" altLang="ja-JP" sz="1300" dirty="0">
                <a:latin typeface="HGPｺﾞｼｯｸE" panose="020B0900000000000000" pitchFamily="50" charset="-128"/>
                <a:ea typeface="HGPｺﾞｼｯｸE" panose="020B0900000000000000" pitchFamily="50" charset="-128"/>
              </a:rPr>
              <a:t>1</a:t>
            </a:r>
            <a:r>
              <a:rPr lang="ja-JP" altLang="en-US" sz="1300" dirty="0">
                <a:latin typeface="HGPｺﾞｼｯｸE" panose="020B0900000000000000" pitchFamily="50" charset="-128"/>
                <a:ea typeface="HGPｺﾞｼｯｸE" panose="020B0900000000000000" pitchFamily="50" charset="-128"/>
              </a:rPr>
              <a:t>回　</a:t>
            </a:r>
            <a:r>
              <a:rPr lang="en-US" altLang="ja-JP" sz="1300" dirty="0">
                <a:latin typeface="HGPｺﾞｼｯｸE" panose="020B0900000000000000" pitchFamily="50" charset="-128"/>
                <a:ea typeface="HGPｺﾞｼｯｸE" panose="020B0900000000000000" pitchFamily="50" charset="-128"/>
              </a:rPr>
              <a:t>3,300</a:t>
            </a:r>
            <a:r>
              <a:rPr lang="ja-JP" altLang="en-US" sz="1300" dirty="0">
                <a:latin typeface="HGPｺﾞｼｯｸE" panose="020B0900000000000000" pitchFamily="50" charset="-128"/>
                <a:ea typeface="HGPｺﾞｼｯｸE" panose="020B0900000000000000" pitchFamily="50" charset="-128"/>
              </a:rPr>
              <a:t>円（税込み）</a:t>
            </a:r>
            <a:endParaRPr lang="en-US" altLang="ja-JP" sz="1300" dirty="0">
              <a:latin typeface="HGPｺﾞｼｯｸE" panose="020B0900000000000000" pitchFamily="50" charset="-128"/>
              <a:ea typeface="HGPｺﾞｼｯｸE" panose="020B0900000000000000" pitchFamily="50" charset="-128"/>
            </a:endParaRPr>
          </a:p>
          <a:p>
            <a:pPr marL="0" indent="0">
              <a:buNone/>
            </a:pPr>
            <a:r>
              <a:rPr lang="ja-JP" altLang="en-US" sz="1300" dirty="0">
                <a:latin typeface="HGPｺﾞｼｯｸE" panose="020B0900000000000000" pitchFamily="50" charset="-128"/>
                <a:ea typeface="HGPｺﾞｼｯｸE" panose="020B0900000000000000" pitchFamily="50" charset="-128"/>
              </a:rPr>
              <a:t>白玉点滴ｽﾍﾟｼｬﾙ　　　　グルタチオン</a:t>
            </a:r>
            <a:r>
              <a:rPr lang="en-US" altLang="ja-JP" sz="1300" dirty="0">
                <a:latin typeface="HGPｺﾞｼｯｸE" panose="020B0900000000000000" pitchFamily="50" charset="-128"/>
                <a:ea typeface="HGPｺﾞｼｯｸE" panose="020B0900000000000000" pitchFamily="50" charset="-128"/>
              </a:rPr>
              <a:t>600mg</a:t>
            </a:r>
            <a:r>
              <a:rPr lang="ja-JP" altLang="en-US" sz="1300" dirty="0">
                <a:latin typeface="HGPｺﾞｼｯｸE" panose="020B0900000000000000" pitchFamily="50" charset="-128"/>
                <a:ea typeface="HGPｺﾞｼｯｸE" panose="020B0900000000000000" pitchFamily="50" charset="-128"/>
              </a:rPr>
              <a:t>＋ビタミン</a:t>
            </a:r>
            <a:r>
              <a:rPr lang="en-US" altLang="ja-JP" sz="1300" dirty="0">
                <a:latin typeface="HGPｺﾞｼｯｸE" panose="020B0900000000000000" pitchFamily="50" charset="-128"/>
                <a:ea typeface="HGPｺﾞｼｯｸE" panose="020B0900000000000000" pitchFamily="50" charset="-128"/>
              </a:rPr>
              <a:t>C1000mg</a:t>
            </a:r>
            <a:r>
              <a:rPr lang="ja-JP" altLang="en-US" sz="1300" dirty="0">
                <a:latin typeface="HGPｺﾞｼｯｸE" panose="020B0900000000000000" pitchFamily="50" charset="-128"/>
                <a:ea typeface="HGPｺﾞｼｯｸE" panose="020B0900000000000000" pitchFamily="50" charset="-128"/>
              </a:rPr>
              <a:t>    </a:t>
            </a:r>
            <a:r>
              <a:rPr lang="en-US" altLang="ja-JP" sz="1300" dirty="0">
                <a:latin typeface="HGPｺﾞｼｯｸE" panose="020B0900000000000000" pitchFamily="50" charset="-128"/>
                <a:ea typeface="HGPｺﾞｼｯｸE" panose="020B0900000000000000" pitchFamily="50" charset="-128"/>
              </a:rPr>
              <a:t>1</a:t>
            </a:r>
            <a:r>
              <a:rPr lang="ja-JP" altLang="en-US" sz="1300" dirty="0">
                <a:latin typeface="HGPｺﾞｼｯｸE" panose="020B0900000000000000" pitchFamily="50" charset="-128"/>
                <a:ea typeface="HGPｺﾞｼｯｸE" panose="020B0900000000000000" pitchFamily="50" charset="-128"/>
              </a:rPr>
              <a:t>回　</a:t>
            </a:r>
            <a:r>
              <a:rPr lang="en-US" altLang="ja-JP" sz="1300" dirty="0">
                <a:latin typeface="HGPｺﾞｼｯｸE" panose="020B0900000000000000" pitchFamily="50" charset="-128"/>
                <a:ea typeface="HGPｺﾞｼｯｸE" panose="020B0900000000000000" pitchFamily="50" charset="-128"/>
              </a:rPr>
              <a:t>4,400</a:t>
            </a:r>
            <a:r>
              <a:rPr lang="ja-JP" altLang="en-US" sz="1300" dirty="0">
                <a:latin typeface="HGPｺﾞｼｯｸE" panose="020B0900000000000000" pitchFamily="50" charset="-128"/>
                <a:ea typeface="HGPｺﾞｼｯｸE" panose="020B0900000000000000" pitchFamily="50" charset="-128"/>
              </a:rPr>
              <a:t>円（税込み）</a:t>
            </a:r>
            <a:endParaRPr lang="en-US" altLang="ja-JP" sz="1300" dirty="0">
              <a:latin typeface="HGPｺﾞｼｯｸE" panose="020B0900000000000000" pitchFamily="50" charset="-128"/>
              <a:ea typeface="HGPｺﾞｼｯｸE" panose="020B0900000000000000" pitchFamily="50" charset="-128"/>
            </a:endParaRPr>
          </a:p>
          <a:p>
            <a:pPr marL="0" indent="0">
              <a:buNone/>
            </a:pPr>
            <a:endParaRPr kumimoji="1" lang="en-US" altLang="ja-JP" sz="1300" dirty="0">
              <a:latin typeface="HGPｺﾞｼｯｸE" panose="020B0900000000000000" pitchFamily="50" charset="-128"/>
              <a:ea typeface="HGPｺﾞｼｯｸE" panose="020B0900000000000000" pitchFamily="50" charset="-128"/>
            </a:endParaRPr>
          </a:p>
          <a:p>
            <a:pPr marL="0" indent="0">
              <a:buNone/>
            </a:pPr>
            <a:endParaRPr kumimoji="1" lang="en-US" altLang="ja-JP" sz="1300" dirty="0">
              <a:latin typeface="HGPｺﾞｼｯｸE" panose="020B0900000000000000" pitchFamily="50" charset="-128"/>
              <a:ea typeface="HGPｺﾞｼｯｸE" panose="020B0900000000000000" pitchFamily="50" charset="-128"/>
            </a:endParaRPr>
          </a:p>
          <a:p>
            <a:pPr marL="0" indent="0">
              <a:buNone/>
            </a:pPr>
            <a:endParaRPr kumimoji="1" lang="ja-JP" altLang="en-US" dirty="0"/>
          </a:p>
        </p:txBody>
      </p:sp>
      <p:sp>
        <p:nvSpPr>
          <p:cNvPr id="4" name="テキスト プレースホルダー 3">
            <a:extLst>
              <a:ext uri="{FF2B5EF4-FFF2-40B4-BE49-F238E27FC236}">
                <a16:creationId xmlns:a16="http://schemas.microsoft.com/office/drawing/2014/main" id="{1D2F0615-296B-984F-84CC-98DA52836845}"/>
              </a:ext>
            </a:extLst>
          </p:cNvPr>
          <p:cNvSpPr>
            <a:spLocks noGrp="1"/>
          </p:cNvSpPr>
          <p:nvPr>
            <p:ph type="body" sz="half" idx="2"/>
          </p:nvPr>
        </p:nvSpPr>
        <p:spPr>
          <a:xfrm>
            <a:off x="355107" y="821985"/>
            <a:ext cx="5042516" cy="3155211"/>
          </a:xfrm>
          <a:ln w="57150">
            <a:prstDash val="solid"/>
          </a:ln>
        </p:spPr>
        <p:style>
          <a:lnRef idx="2">
            <a:schemeClr val="accent4"/>
          </a:lnRef>
          <a:fillRef idx="1">
            <a:schemeClr val="lt1"/>
          </a:fillRef>
          <a:effectRef idx="0">
            <a:schemeClr val="accent4"/>
          </a:effectRef>
          <a:fontRef idx="minor">
            <a:schemeClr val="dk1"/>
          </a:fontRef>
        </p:style>
        <p:txBody>
          <a:bodyPr>
            <a:normAutofit/>
          </a:bodyPr>
          <a:lstStyle/>
          <a:p>
            <a:pPr marL="0" indent="0">
              <a:buNone/>
            </a:pPr>
            <a:r>
              <a:rPr kumimoji="1" lang="ja-JP" altLang="en-US" sz="1400" dirty="0"/>
              <a:t>白玉注射とはグルタチオンという成分を注射で投与する治療です。グルタチオンは</a:t>
            </a:r>
            <a:r>
              <a:rPr kumimoji="1" lang="en-US" altLang="ja-JP" sz="1400" dirty="0"/>
              <a:t>3</a:t>
            </a:r>
            <a:r>
              <a:rPr kumimoji="1" lang="ja-JP" altLang="en-US" sz="1400" dirty="0"/>
              <a:t>種類のアミノ酸の化合物で肌や肝臓など元々人の体内に存在している成分です。グルタチオンには、抗酸化作用により肌の老化の原因となる活性酸素から肌を守る役割やしみやくすみの原因となるメラニンを抑制する作用がありますが、加齢にともない減少して</a:t>
            </a:r>
            <a:r>
              <a:rPr lang="ja-JP" altLang="en-US" sz="1400" dirty="0"/>
              <a:t>しまいます。</a:t>
            </a:r>
            <a:endParaRPr lang="en-US" altLang="ja-JP" sz="1400" dirty="0"/>
          </a:p>
          <a:p>
            <a:pPr marL="0" indent="0">
              <a:buNone/>
            </a:pPr>
            <a:r>
              <a:rPr lang="ja-JP" altLang="en-US" sz="1400" dirty="0"/>
              <a:t>減少したグルタチオンを効果的に補う治療が白玉注射となります。</a:t>
            </a:r>
            <a:endParaRPr kumimoji="1" lang="en-US" altLang="ja-JP" sz="1400" dirty="0"/>
          </a:p>
          <a:p>
            <a:pPr marL="0" indent="0">
              <a:buNone/>
            </a:pPr>
            <a:r>
              <a:rPr kumimoji="1" lang="ja-JP" altLang="en-US" sz="1400" dirty="0"/>
              <a:t>同じく抗酸化作用のあるビタミン</a:t>
            </a:r>
            <a:r>
              <a:rPr kumimoji="1" lang="en-US" altLang="ja-JP" sz="1400" dirty="0"/>
              <a:t>C</a:t>
            </a:r>
            <a:r>
              <a:rPr kumimoji="1" lang="ja-JP" altLang="en-US" sz="1400" dirty="0"/>
              <a:t>と合わせて投与することで更なる美白効果が期待できます。</a:t>
            </a:r>
            <a:endParaRPr kumimoji="1" lang="en-US" altLang="ja-JP" sz="1400" dirty="0"/>
          </a:p>
          <a:p>
            <a:pPr marL="0" indent="0">
              <a:buNone/>
            </a:pPr>
            <a:endParaRPr lang="en-US" altLang="ja-JP" sz="1400" b="1" dirty="0"/>
          </a:p>
          <a:p>
            <a:pPr marL="0" indent="0">
              <a:buNone/>
            </a:pPr>
            <a:endParaRPr kumimoji="1" lang="en-US" altLang="ja-JP" sz="1600" b="1" dirty="0"/>
          </a:p>
          <a:p>
            <a:pPr marL="0" indent="0">
              <a:buNone/>
            </a:pPr>
            <a:endParaRPr lang="en-US" altLang="ja-JP" sz="1600" dirty="0"/>
          </a:p>
          <a:p>
            <a:pPr marL="0" indent="0">
              <a:buNone/>
            </a:pPr>
            <a:endParaRPr lang="en-US" altLang="ja-JP" sz="1600" dirty="0"/>
          </a:p>
        </p:txBody>
      </p:sp>
      <p:sp>
        <p:nvSpPr>
          <p:cNvPr id="11" name="テキスト プレースホルダー 3">
            <a:extLst>
              <a:ext uri="{FF2B5EF4-FFF2-40B4-BE49-F238E27FC236}">
                <a16:creationId xmlns:a16="http://schemas.microsoft.com/office/drawing/2014/main" id="{90B537BD-E784-88A6-33C5-56000DD597B2}"/>
              </a:ext>
            </a:extLst>
          </p:cNvPr>
          <p:cNvSpPr txBox="1">
            <a:spLocks/>
          </p:cNvSpPr>
          <p:nvPr/>
        </p:nvSpPr>
        <p:spPr>
          <a:xfrm>
            <a:off x="355107" y="4039340"/>
            <a:ext cx="5042516" cy="2539013"/>
          </a:xfrm>
          <a:prstGeom prst="rect">
            <a:avLst/>
          </a:prstGeom>
          <a:ln w="57150"/>
        </p:spPr>
        <p:style>
          <a:lnRef idx="2">
            <a:schemeClr val="accent4"/>
          </a:lnRef>
          <a:fillRef idx="1">
            <a:schemeClr val="lt1"/>
          </a:fillRef>
          <a:effectRef idx="0">
            <a:schemeClr val="accent4"/>
          </a:effectRef>
          <a:fontRef idx="minor">
            <a:schemeClr val="dk1"/>
          </a:fontRef>
        </p:style>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kumimoji="1" sz="1600" kern="1200">
                <a:solidFill>
                  <a:schemeClr val="dk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kumimoji="1" sz="1400" kern="1200">
                <a:solidFill>
                  <a:schemeClr val="dk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1200" kern="1200">
                <a:solidFill>
                  <a:schemeClr val="dk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kumimoji="1" sz="1000" kern="1200">
                <a:solidFill>
                  <a:schemeClr val="dk1"/>
                </a:solidFill>
                <a:latin typeface="+mn-lt"/>
                <a:ea typeface="+mn-ea"/>
                <a:cs typeface="+mn-cs"/>
              </a:defRPr>
            </a:lvl9pPr>
          </a:lstStyle>
          <a:p>
            <a:pPr marL="0" indent="0">
              <a:buNone/>
            </a:pPr>
            <a:r>
              <a:rPr kumimoji="1" lang="ja-JP" altLang="en-US" b="1" dirty="0"/>
              <a:t>効果</a:t>
            </a:r>
            <a:endParaRPr kumimoji="1" lang="en-US" altLang="ja-JP" b="1" dirty="0"/>
          </a:p>
          <a:p>
            <a:pPr marL="0" indent="0">
              <a:buNone/>
            </a:pPr>
            <a:r>
              <a:rPr lang="ja-JP" altLang="en-US" sz="1400" b="1" dirty="0"/>
              <a:t>美白、美肌</a:t>
            </a:r>
            <a:endParaRPr lang="en-US" altLang="ja-JP" sz="1400" b="1" dirty="0"/>
          </a:p>
          <a:p>
            <a:pPr marL="0" indent="0">
              <a:buNone/>
            </a:pPr>
            <a:r>
              <a:rPr lang="ja-JP" altLang="en-US" sz="1400" b="1" dirty="0"/>
              <a:t>しみ予防</a:t>
            </a:r>
            <a:endParaRPr lang="en-US" altLang="ja-JP" sz="1400" b="1" dirty="0"/>
          </a:p>
          <a:p>
            <a:pPr marL="0" indent="0">
              <a:buNone/>
            </a:pPr>
            <a:r>
              <a:rPr lang="ja-JP" altLang="en-US" sz="1400" b="1" dirty="0"/>
              <a:t>免疫力向上</a:t>
            </a:r>
            <a:endParaRPr lang="en-US" altLang="ja-JP" sz="1400" b="1" dirty="0"/>
          </a:p>
          <a:p>
            <a:pPr marL="0" indent="0">
              <a:buNone/>
            </a:pPr>
            <a:r>
              <a:rPr kumimoji="1" lang="ja-JP" altLang="en-US" sz="1400" b="1" dirty="0"/>
              <a:t>疲労回復</a:t>
            </a:r>
            <a:endParaRPr kumimoji="1" lang="en-US" altLang="ja-JP" sz="1400" b="1" dirty="0"/>
          </a:p>
          <a:p>
            <a:pPr marL="0" indent="0">
              <a:buNone/>
            </a:pPr>
            <a:endParaRPr kumimoji="1" lang="en-US" altLang="ja-JP" sz="1400" b="1" dirty="0"/>
          </a:p>
          <a:p>
            <a:r>
              <a:rPr kumimoji="1" lang="ja-JP" altLang="en-US" sz="1400" dirty="0"/>
              <a:t>肌の調子でお悩みの方、肌のケアに困っている方、歳のせいと諦めている症状が</a:t>
            </a:r>
            <a:r>
              <a:rPr lang="ja-JP" altLang="en-US" sz="1400" dirty="0"/>
              <a:t>白玉</a:t>
            </a:r>
            <a:r>
              <a:rPr kumimoji="1" lang="ja-JP" altLang="en-US" sz="1400" dirty="0"/>
              <a:t>注射で改善するかもしれません。</a:t>
            </a:r>
            <a:endParaRPr kumimoji="1" lang="en-US" altLang="ja-JP" sz="1400" dirty="0"/>
          </a:p>
          <a:p>
            <a:pPr marL="0" indent="0">
              <a:buNone/>
            </a:pPr>
            <a:endParaRPr kumimoji="1" lang="en-US" altLang="ja-JP" sz="1700" b="1" dirty="0"/>
          </a:p>
          <a:p>
            <a:pPr marL="0" indent="0">
              <a:buNone/>
            </a:pPr>
            <a:endParaRPr lang="en-US" altLang="ja-JP" sz="4400" dirty="0"/>
          </a:p>
          <a:p>
            <a:endParaRPr lang="en-US" altLang="ja-JP" sz="4300" b="1" dirty="0"/>
          </a:p>
          <a:p>
            <a:endParaRPr lang="en-US" altLang="ja-JP" b="1" dirty="0"/>
          </a:p>
          <a:p>
            <a:endParaRPr lang="en-US" altLang="ja-JP" dirty="0"/>
          </a:p>
          <a:p>
            <a:endParaRPr lang="en-US" altLang="ja-JP" dirty="0"/>
          </a:p>
        </p:txBody>
      </p:sp>
      <p:sp>
        <p:nvSpPr>
          <p:cNvPr id="5" name="テキスト ボックス 4">
            <a:extLst>
              <a:ext uri="{FF2B5EF4-FFF2-40B4-BE49-F238E27FC236}">
                <a16:creationId xmlns:a16="http://schemas.microsoft.com/office/drawing/2014/main" id="{A66CAE78-FC14-7074-75C0-2CF52E57BE8D}"/>
              </a:ext>
            </a:extLst>
          </p:cNvPr>
          <p:cNvSpPr txBox="1"/>
          <p:nvPr/>
        </p:nvSpPr>
        <p:spPr>
          <a:xfrm>
            <a:off x="8634416" y="4939514"/>
            <a:ext cx="3122578" cy="369332"/>
          </a:xfrm>
          <a:prstGeom prst="rect">
            <a:avLst/>
          </a:prstGeom>
          <a:noFill/>
        </p:spPr>
        <p:txBody>
          <a:bodyPr wrap="square" rtlCol="0">
            <a:spAutoFit/>
          </a:bodyPr>
          <a:lstStyle/>
          <a:p>
            <a:r>
              <a:rPr kumimoji="1" lang="ja-JP" altLang="en-US" b="1" dirty="0"/>
              <a:t>達内科　</a:t>
            </a:r>
            <a:r>
              <a:rPr kumimoji="1" lang="en-US" altLang="ja-JP" b="1" dirty="0"/>
              <a:t>TEL0228-22-2655</a:t>
            </a:r>
            <a:endParaRPr kumimoji="1" lang="ja-JP" altLang="en-US" b="1" dirty="0"/>
          </a:p>
        </p:txBody>
      </p:sp>
    </p:spTree>
    <p:extLst>
      <p:ext uri="{BB962C8B-B14F-4D97-AF65-F5344CB8AC3E}">
        <p14:creationId xmlns:p14="http://schemas.microsoft.com/office/powerpoint/2010/main" val="355778557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580</TotalTime>
  <Words>293</Words>
  <Application>Microsoft Office PowerPoint</Application>
  <PresentationFormat>ワイド画面</PresentationFormat>
  <Paragraphs>29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HGPｺﾞｼｯｸE</vt:lpstr>
      <vt:lpstr>游ゴシック</vt:lpstr>
      <vt:lpstr>游ゴシック Light</vt:lpstr>
      <vt:lpstr>Arial</vt:lpstr>
      <vt:lpstr>Office テーマ</vt:lpstr>
      <vt:lpstr>白玉注射・点滴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owner</dc:creator>
  <cp:lastModifiedBy>達内科 事務</cp:lastModifiedBy>
  <cp:revision>26</cp:revision>
  <cp:lastPrinted>2025-10-10T09:51:05Z</cp:lastPrinted>
  <dcterms:created xsi:type="dcterms:W3CDTF">2025-04-11T05:01:50Z</dcterms:created>
  <dcterms:modified xsi:type="dcterms:W3CDTF">2025-12-23T06:26:35Z</dcterms:modified>
</cp:coreProperties>
</file>